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4"/>
    <p:sldId id="257" r:id="rId45"/>
    <p:sldId id="258" r:id="rId46"/>
    <p:sldId id="259" r:id="rId47"/>
    <p:sldId id="260" r:id="rId48"/>
    <p:sldId id="261" r:id="rId49"/>
    <p:sldId id="262" r:id="rId50"/>
    <p:sldId id="263" r:id="rId51"/>
    <p:sldId id="264" r:id="rId52"/>
    <p:sldId id="265" r:id="rId53"/>
    <p:sldId id="266" r:id="rId54"/>
    <p:sldId id="267" r:id="rId55"/>
    <p:sldId id="268" r:id="rId56"/>
    <p:sldId id="269" r:id="rId57"/>
    <p:sldId id="270" r:id="rId58"/>
    <p:sldId id="271" r:id="rId59"/>
    <p:sldId id="272" r:id="rId60"/>
    <p:sldId id="273" r:id="rId61"/>
    <p:sldId id="274" r:id="rId62"/>
    <p:sldId id="275" r:id="rId63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DM Sans" charset="1" panose="00000000000000000000"/>
      <p:regular r:id="rId12"/>
    </p:embeddedFont>
    <p:embeddedFont>
      <p:font typeface="DM Sans Bold" charset="1" panose="00000000000000000000"/>
      <p:regular r:id="rId13"/>
    </p:embeddedFont>
    <p:embeddedFont>
      <p:font typeface="DM Sans Italics" charset="1" panose="00000000000000000000"/>
      <p:regular r:id="rId14"/>
    </p:embeddedFont>
    <p:embeddedFont>
      <p:font typeface="DM Sans Bold Italics" charset="1" panose="00000000000000000000"/>
      <p:regular r:id="rId15"/>
    </p:embeddedFont>
    <p:embeddedFont>
      <p:font typeface="Clear Sans" charset="1" panose="020B0503030202020304"/>
      <p:regular r:id="rId16"/>
    </p:embeddedFont>
    <p:embeddedFont>
      <p:font typeface="Clear Sans Bold" charset="1" panose="020B0803030202020304"/>
      <p:regular r:id="rId17"/>
    </p:embeddedFont>
    <p:embeddedFont>
      <p:font typeface="Clear Sans Italics" charset="1" panose="020B0503030202090304"/>
      <p:regular r:id="rId18"/>
    </p:embeddedFont>
    <p:embeddedFont>
      <p:font typeface="Clear Sans Bold Italics" charset="1" panose="020B0803030202090304"/>
      <p:regular r:id="rId19"/>
    </p:embeddedFont>
    <p:embeddedFont>
      <p:font typeface="Clear Sans Thin" charset="1" panose="020B0203030202020304"/>
      <p:regular r:id="rId20"/>
    </p:embeddedFont>
    <p:embeddedFont>
      <p:font typeface="Clear Sans Light" charset="1" panose="020B0303030202020304"/>
      <p:regular r:id="rId21"/>
    </p:embeddedFont>
    <p:embeddedFont>
      <p:font typeface="Clear Sans Medium" charset="1" panose="020B0603030202020304"/>
      <p:regular r:id="rId22"/>
    </p:embeddedFont>
    <p:embeddedFont>
      <p:font typeface="Clear Sans Medium Italics" charset="1" panose="020B0603030202090304"/>
      <p:regular r:id="rId23"/>
    </p:embeddedFont>
    <p:embeddedFont>
      <p:font typeface="Open Sauce" charset="1" panose="00000500000000000000"/>
      <p:regular r:id="rId24"/>
    </p:embeddedFont>
    <p:embeddedFont>
      <p:font typeface="Open Sauce Bold" charset="1" panose="00000800000000000000"/>
      <p:regular r:id="rId25"/>
    </p:embeddedFont>
    <p:embeddedFont>
      <p:font typeface="Open Sauce Italics" charset="1" panose="00000500000000000000"/>
      <p:regular r:id="rId26"/>
    </p:embeddedFont>
    <p:embeddedFont>
      <p:font typeface="Open Sauce Bold Italics" charset="1" panose="00000800000000000000"/>
      <p:regular r:id="rId27"/>
    </p:embeddedFont>
    <p:embeddedFont>
      <p:font typeface="Open Sauce Light" charset="1" panose="00000400000000000000"/>
      <p:regular r:id="rId28"/>
    </p:embeddedFont>
    <p:embeddedFont>
      <p:font typeface="Open Sauce Light Italics" charset="1" panose="00000400000000000000"/>
      <p:regular r:id="rId29"/>
    </p:embeddedFont>
    <p:embeddedFont>
      <p:font typeface="Open Sauce Medium" charset="1" panose="00000600000000000000"/>
      <p:regular r:id="rId30"/>
    </p:embeddedFont>
    <p:embeddedFont>
      <p:font typeface="Open Sauce Medium Italics" charset="1" panose="00000600000000000000"/>
      <p:regular r:id="rId31"/>
    </p:embeddedFont>
    <p:embeddedFont>
      <p:font typeface="Open Sauce Semi-Bold" charset="1" panose="00000700000000000000"/>
      <p:regular r:id="rId32"/>
    </p:embeddedFont>
    <p:embeddedFont>
      <p:font typeface="Open Sauce Semi-Bold Italics" charset="1" panose="00000700000000000000"/>
      <p:regular r:id="rId33"/>
    </p:embeddedFont>
    <p:embeddedFont>
      <p:font typeface="Open Sauce Heavy" charset="1" panose="00000A00000000000000"/>
      <p:regular r:id="rId34"/>
    </p:embeddedFont>
    <p:embeddedFont>
      <p:font typeface="Open Sauce Heavy Italics" charset="1" panose="00000A00000000000000"/>
      <p:regular r:id="rId35"/>
    </p:embeddedFont>
    <p:embeddedFont>
      <p:font typeface="Open Sans" charset="1" panose="020B0606030504020204"/>
      <p:regular r:id="rId36"/>
    </p:embeddedFont>
    <p:embeddedFont>
      <p:font typeface="Open Sans Bold" charset="1" panose="020B0806030504020204"/>
      <p:regular r:id="rId37"/>
    </p:embeddedFont>
    <p:embeddedFont>
      <p:font typeface="Open Sans Italics" charset="1" panose="020B0606030504020204"/>
      <p:regular r:id="rId38"/>
    </p:embeddedFont>
    <p:embeddedFont>
      <p:font typeface="Open Sans Bold Italics" charset="1" panose="020B0806030504020204"/>
      <p:regular r:id="rId39"/>
    </p:embeddedFont>
    <p:embeddedFont>
      <p:font typeface="Open Sans Light" charset="1" panose="020B0306030504020204"/>
      <p:regular r:id="rId40"/>
    </p:embeddedFont>
    <p:embeddedFont>
      <p:font typeface="Open Sans Light Italics" charset="1" panose="020B0306030504020204"/>
      <p:regular r:id="rId41"/>
    </p:embeddedFont>
    <p:embeddedFont>
      <p:font typeface="Open Sans Ultra-Bold" charset="1" panose="00000000000000000000"/>
      <p:regular r:id="rId42"/>
    </p:embeddedFont>
    <p:embeddedFont>
      <p:font typeface="Open Sans Ultra-Bold Italics" charset="1" panose="0000000000000000000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slides/slide1.xml" Type="http://schemas.openxmlformats.org/officeDocument/2006/relationships/slide"/><Relationship Id="rId45" Target="slides/slide2.xml" Type="http://schemas.openxmlformats.org/officeDocument/2006/relationships/slide"/><Relationship Id="rId46" Target="slides/slide3.xml" Type="http://schemas.openxmlformats.org/officeDocument/2006/relationships/slide"/><Relationship Id="rId47" Target="slides/slide4.xml" Type="http://schemas.openxmlformats.org/officeDocument/2006/relationships/slide"/><Relationship Id="rId48" Target="slides/slide5.xml" Type="http://schemas.openxmlformats.org/officeDocument/2006/relationships/slide"/><Relationship Id="rId49" Target="slides/slide6.xml" Type="http://schemas.openxmlformats.org/officeDocument/2006/relationships/slide"/><Relationship Id="rId5" Target="tableStyles.xml" Type="http://schemas.openxmlformats.org/officeDocument/2006/relationships/tableStyles"/><Relationship Id="rId50" Target="slides/slide7.xml" Type="http://schemas.openxmlformats.org/officeDocument/2006/relationships/slide"/><Relationship Id="rId51" Target="slides/slide8.xml" Type="http://schemas.openxmlformats.org/officeDocument/2006/relationships/slide"/><Relationship Id="rId52" Target="slides/slide9.xml" Type="http://schemas.openxmlformats.org/officeDocument/2006/relationships/slide"/><Relationship Id="rId53" Target="slides/slide10.xml" Type="http://schemas.openxmlformats.org/officeDocument/2006/relationships/slide"/><Relationship Id="rId54" Target="slides/slide11.xml" Type="http://schemas.openxmlformats.org/officeDocument/2006/relationships/slide"/><Relationship Id="rId55" Target="slides/slide12.xml" Type="http://schemas.openxmlformats.org/officeDocument/2006/relationships/slide"/><Relationship Id="rId56" Target="slides/slide13.xml" Type="http://schemas.openxmlformats.org/officeDocument/2006/relationships/slide"/><Relationship Id="rId57" Target="slides/slide14.xml" Type="http://schemas.openxmlformats.org/officeDocument/2006/relationships/slide"/><Relationship Id="rId58" Target="slides/slide15.xml" Type="http://schemas.openxmlformats.org/officeDocument/2006/relationships/slide"/><Relationship Id="rId59" Target="slides/slide16.xml" Type="http://schemas.openxmlformats.org/officeDocument/2006/relationships/slide"/><Relationship Id="rId6" Target="fonts/font6.fntdata" Type="http://schemas.openxmlformats.org/officeDocument/2006/relationships/font"/><Relationship Id="rId60" Target="slides/slide17.xml" Type="http://schemas.openxmlformats.org/officeDocument/2006/relationships/slide"/><Relationship Id="rId61" Target="slides/slide18.xml" Type="http://schemas.openxmlformats.org/officeDocument/2006/relationships/slide"/><Relationship Id="rId62" Target="slides/slide19.xml" Type="http://schemas.openxmlformats.org/officeDocument/2006/relationships/slide"/><Relationship Id="rId63" Target="slides/slide20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21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23.jpe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4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577568" y="-209529"/>
            <a:ext cx="6050576" cy="6050576"/>
          </a:xfrm>
          <a:custGeom>
            <a:avLst/>
            <a:gdLst/>
            <a:ahLst/>
            <a:cxnLst/>
            <a:rect r="r" b="b" t="t" l="l"/>
            <a:pathLst>
              <a:path h="6050576" w="6050576">
                <a:moveTo>
                  <a:pt x="0" y="0"/>
                </a:moveTo>
                <a:lnTo>
                  <a:pt x="6050576" y="0"/>
                </a:lnTo>
                <a:lnTo>
                  <a:pt x="6050576" y="6050576"/>
                </a:lnTo>
                <a:lnTo>
                  <a:pt x="0" y="60505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017704" y="350452"/>
            <a:ext cx="1982463" cy="2166464"/>
          </a:xfrm>
          <a:custGeom>
            <a:avLst/>
            <a:gdLst/>
            <a:ahLst/>
            <a:cxnLst/>
            <a:rect r="r" b="b" t="t" l="l"/>
            <a:pathLst>
              <a:path h="2166464" w="1982463">
                <a:moveTo>
                  <a:pt x="0" y="0"/>
                </a:moveTo>
                <a:lnTo>
                  <a:pt x="1982462" y="0"/>
                </a:lnTo>
                <a:lnTo>
                  <a:pt x="1982462" y="2166463"/>
                </a:lnTo>
                <a:lnTo>
                  <a:pt x="0" y="21664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72867" y="707801"/>
            <a:ext cx="3381057" cy="1110114"/>
          </a:xfrm>
          <a:custGeom>
            <a:avLst/>
            <a:gdLst/>
            <a:ahLst/>
            <a:cxnLst/>
            <a:rect r="r" b="b" t="t" l="l"/>
            <a:pathLst>
              <a:path h="1110114" w="3381057">
                <a:moveTo>
                  <a:pt x="0" y="0"/>
                </a:moveTo>
                <a:lnTo>
                  <a:pt x="3381057" y="0"/>
                </a:lnTo>
                <a:lnTo>
                  <a:pt x="3381057" y="1110114"/>
                </a:lnTo>
                <a:lnTo>
                  <a:pt x="0" y="11101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-5400000">
            <a:off x="16043401" y="8042401"/>
            <a:ext cx="2256909" cy="2232288"/>
          </a:xfrm>
          <a:custGeom>
            <a:avLst/>
            <a:gdLst/>
            <a:ahLst/>
            <a:cxnLst/>
            <a:rect r="r" b="b" t="t" l="l"/>
            <a:pathLst>
              <a:path h="2232288" w="2256909">
                <a:moveTo>
                  <a:pt x="2256909" y="2232289"/>
                </a:moveTo>
                <a:lnTo>
                  <a:pt x="0" y="2232289"/>
                </a:lnTo>
                <a:lnTo>
                  <a:pt x="0" y="0"/>
                </a:lnTo>
                <a:lnTo>
                  <a:pt x="2256909" y="0"/>
                </a:lnTo>
                <a:lnTo>
                  <a:pt x="2256909" y="223228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true" rot="5400000">
            <a:off x="65095" y="12310"/>
            <a:ext cx="2256909" cy="2232288"/>
          </a:xfrm>
          <a:custGeom>
            <a:avLst/>
            <a:gdLst/>
            <a:ahLst/>
            <a:cxnLst/>
            <a:rect r="r" b="b" t="t" l="l"/>
            <a:pathLst>
              <a:path h="2232288" w="2256909">
                <a:moveTo>
                  <a:pt x="2256909" y="2232289"/>
                </a:moveTo>
                <a:lnTo>
                  <a:pt x="0" y="2232289"/>
                </a:lnTo>
                <a:lnTo>
                  <a:pt x="0" y="0"/>
                </a:lnTo>
                <a:lnTo>
                  <a:pt x="2256909" y="0"/>
                </a:lnTo>
                <a:lnTo>
                  <a:pt x="2256909" y="223228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3418557" y="248147"/>
            <a:ext cx="7977173" cy="1569768"/>
            <a:chOff x="0" y="0"/>
            <a:chExt cx="10636230" cy="2093024"/>
          </a:xfrm>
        </p:grpSpPr>
        <p:sp>
          <p:nvSpPr>
            <p:cNvPr name="AutoShape 12" id="12"/>
            <p:cNvSpPr/>
            <p:nvPr/>
          </p:nvSpPr>
          <p:spPr>
            <a:xfrm flipV="true">
              <a:off x="51843" y="25400"/>
              <a:ext cx="10584354" cy="13744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 flipH="true" flipV="true">
              <a:off x="25399" y="39229"/>
              <a:ext cx="13744" cy="2053625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AutoShape 14" id="14"/>
          <p:cNvSpPr/>
          <p:nvPr/>
        </p:nvSpPr>
        <p:spPr>
          <a:xfrm flipH="true" flipV="true">
            <a:off x="5348521" y="10013762"/>
            <a:ext cx="10385570" cy="6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5743616" y="8473543"/>
            <a:ext cx="10308" cy="154021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5400000">
            <a:off x="-20660" y="7858581"/>
            <a:ext cx="2428419" cy="2428419"/>
          </a:xfrm>
          <a:custGeom>
            <a:avLst/>
            <a:gdLst/>
            <a:ahLst/>
            <a:cxnLst/>
            <a:rect r="r" b="b" t="t" l="l"/>
            <a:pathLst>
              <a:path h="2428419" w="2428419">
                <a:moveTo>
                  <a:pt x="0" y="0"/>
                </a:moveTo>
                <a:lnTo>
                  <a:pt x="2428418" y="0"/>
                </a:lnTo>
                <a:lnTo>
                  <a:pt x="2428418" y="2428419"/>
                </a:lnTo>
                <a:lnTo>
                  <a:pt x="0" y="242841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79571" y="5086032"/>
            <a:ext cx="9815307" cy="2106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65"/>
              </a:lnSpc>
            </a:pPr>
            <a:r>
              <a:rPr lang="en-US" sz="12438" spc="1219">
                <a:solidFill>
                  <a:srgbClr val="231F20"/>
                </a:solidFill>
                <a:latin typeface="Oswald Bold"/>
              </a:rPr>
              <a:t>INSALUBYTE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6651625" y="7135306"/>
            <a:ext cx="497522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231F20"/>
                </a:solidFill>
                <a:latin typeface="Open Sans Italics"/>
              </a:rPr>
              <a:t>Processador 16 bits, RISC, MIPS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734227" y="7820481"/>
            <a:ext cx="8829070" cy="1990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Alunos: Victor Hugo, Giovana Oliveira e Ryan Kayky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Disciplina: Arquitetura e Organização de Computadores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Professor: Herbert Oliveira Rocha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Semestre: ERE 2023.2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30</a:t>
            </a:r>
            <a:r>
              <a:rPr lang="en-US" sz="1916">
                <a:solidFill>
                  <a:srgbClr val="231F20"/>
                </a:solidFill>
                <a:latin typeface="Open Sans"/>
              </a:rPr>
              <a:t> de Novembro de 2023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Boa Vista - RR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57696" y="1614035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57696" y="3395940"/>
            <a:ext cx="16087723" cy="6392747"/>
            <a:chOff x="0" y="0"/>
            <a:chExt cx="21450298" cy="8523663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6"/>
            <a:srcRect l="0" t="1756" r="0" b="1756"/>
            <a:stretch>
              <a:fillRect/>
            </a:stretch>
          </p:blipFill>
          <p:spPr>
            <a:xfrm flipH="false" flipV="false">
              <a:off x="0" y="0"/>
              <a:ext cx="21450298" cy="8523663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671351" y="237632"/>
            <a:ext cx="10096603" cy="1948998"/>
            <a:chOff x="0" y="0"/>
            <a:chExt cx="3868445" cy="74674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0767953" y="2538431"/>
            <a:ext cx="4951355" cy="977893"/>
          </a:xfrm>
          <a:custGeom>
            <a:avLst/>
            <a:gdLst/>
            <a:ahLst/>
            <a:cxnLst/>
            <a:rect r="r" b="b" t="t" l="l"/>
            <a:pathLst>
              <a:path h="977893" w="4951355">
                <a:moveTo>
                  <a:pt x="0" y="0"/>
                </a:moveTo>
                <a:lnTo>
                  <a:pt x="4951355" y="0"/>
                </a:lnTo>
                <a:lnTo>
                  <a:pt x="4951355" y="977893"/>
                </a:lnTo>
                <a:lnTo>
                  <a:pt x="0" y="9778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0210661" y="2320346"/>
            <a:ext cx="7115924" cy="932719"/>
            <a:chOff x="0" y="0"/>
            <a:chExt cx="9487898" cy="1243625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9156289" cy="1243625"/>
              <a:chOff x="0" y="0"/>
              <a:chExt cx="3535690" cy="480224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3535690" cy="480224"/>
              </a:xfrm>
              <a:custGeom>
                <a:avLst/>
                <a:gdLst/>
                <a:ahLst/>
                <a:cxnLst/>
                <a:rect r="r" b="b" t="t" l="l"/>
                <a:pathLst>
                  <a:path h="480224" w="3535690">
                    <a:moveTo>
                      <a:pt x="0" y="0"/>
                    </a:moveTo>
                    <a:lnTo>
                      <a:pt x="3535690" y="0"/>
                    </a:lnTo>
                    <a:lnTo>
                      <a:pt x="3535690" y="480224"/>
                    </a:lnTo>
                    <a:lnTo>
                      <a:pt x="0" y="48022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19050"/>
                <a:ext cx="3535690" cy="49927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189157" y="201525"/>
              <a:ext cx="9298742" cy="6756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144" spc="308">
                  <a:solidFill>
                    <a:srgbClr val="231F20"/>
                  </a:solidFill>
                  <a:latin typeface="Oswald Bold"/>
                </a:rPr>
                <a:t>Tabela geral de instruções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391774"/>
            <a:ext cx="9739253" cy="122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74"/>
              </a:lnSpc>
            </a:pPr>
            <a:r>
              <a:rPr lang="en-US" sz="7300" spc="715">
                <a:solidFill>
                  <a:srgbClr val="231F20"/>
                </a:solidFill>
                <a:latin typeface="Oswald Bold"/>
              </a:rPr>
              <a:t>TIPO DE INSTRUÇÕES 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719703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6115" y="700135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3"/>
                </a:lnTo>
                <a:lnTo>
                  <a:pt x="0" y="13715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249831" y="-8202652"/>
            <a:ext cx="1808673" cy="18267665"/>
            <a:chOff x="0" y="0"/>
            <a:chExt cx="476358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76358" cy="4811237"/>
            </a:xfrm>
            <a:custGeom>
              <a:avLst/>
              <a:gdLst/>
              <a:ahLst/>
              <a:cxnLst/>
              <a:rect r="r" b="b" t="t" l="l"/>
              <a:pathLst>
                <a:path h="4811237" w="476358">
                  <a:moveTo>
                    <a:pt x="0" y="0"/>
                  </a:moveTo>
                  <a:lnTo>
                    <a:pt x="476358" y="0"/>
                  </a:lnTo>
                  <a:lnTo>
                    <a:pt x="476358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76358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459378" y="26844"/>
            <a:ext cx="1828622" cy="1808673"/>
          </a:xfrm>
          <a:custGeom>
            <a:avLst/>
            <a:gdLst/>
            <a:ahLst/>
            <a:cxnLst/>
            <a:rect r="r" b="b" t="t" l="l"/>
            <a:pathLst>
              <a:path h="1808673" w="1828622">
                <a:moveTo>
                  <a:pt x="0" y="0"/>
                </a:moveTo>
                <a:lnTo>
                  <a:pt x="1828622" y="0"/>
                </a:lnTo>
                <a:lnTo>
                  <a:pt x="1828622" y="1808673"/>
                </a:lnTo>
                <a:lnTo>
                  <a:pt x="0" y="18086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29411" y="409392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461508" y="3338070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7"/>
                </a:lnTo>
                <a:lnTo>
                  <a:pt x="0" y="671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346115" y="2607565"/>
            <a:ext cx="3628896" cy="1066069"/>
            <a:chOff x="0" y="0"/>
            <a:chExt cx="1868391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5476472" y="2071638"/>
            <a:ext cx="12388876" cy="8045455"/>
          </a:xfrm>
          <a:custGeom>
            <a:avLst/>
            <a:gdLst/>
            <a:ahLst/>
            <a:cxnLst/>
            <a:rect r="r" b="b" t="t" l="l"/>
            <a:pathLst>
              <a:path h="8045455" w="12388876">
                <a:moveTo>
                  <a:pt x="0" y="0"/>
                </a:moveTo>
                <a:lnTo>
                  <a:pt x="12388876" y="0"/>
                </a:lnTo>
                <a:lnTo>
                  <a:pt x="12388876" y="8045454"/>
                </a:lnTo>
                <a:lnTo>
                  <a:pt x="0" y="80454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205" r="0" b="-1205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81477" y="2777043"/>
            <a:ext cx="3178140" cy="1232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67"/>
              </a:lnSpc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ULA</a:t>
            </a:r>
          </a:p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20906" y="4493602"/>
            <a:ext cx="4893175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ula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719703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15394" y="3799729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500001" y="3069223"/>
            <a:ext cx="3628896" cy="1066069"/>
            <a:chOff x="0" y="0"/>
            <a:chExt cx="1868391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5555055" y="3069223"/>
            <a:ext cx="12496074" cy="6733995"/>
          </a:xfrm>
          <a:custGeom>
            <a:avLst/>
            <a:gdLst/>
            <a:ahLst/>
            <a:cxnLst/>
            <a:rect r="r" b="b" t="t" l="l"/>
            <a:pathLst>
              <a:path h="6733995" w="12496074">
                <a:moveTo>
                  <a:pt x="0" y="0"/>
                </a:moveTo>
                <a:lnTo>
                  <a:pt x="12496074" y="0"/>
                </a:lnTo>
                <a:lnTo>
                  <a:pt x="12496074" y="6733996"/>
                </a:lnTo>
                <a:lnTo>
                  <a:pt x="0" y="67339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835363" y="3271931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ULA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0906" y="4493602"/>
            <a:ext cx="4410133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ula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719703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8215855"/>
            <a:ext cx="2059635" cy="2037167"/>
          </a:xfrm>
          <a:custGeom>
            <a:avLst/>
            <a:gdLst/>
            <a:ahLst/>
            <a:cxnLst/>
            <a:rect r="r" b="b" t="t" l="l"/>
            <a:pathLst>
              <a:path h="2037167" w="2059635">
                <a:moveTo>
                  <a:pt x="2059635" y="2037167"/>
                </a:moveTo>
                <a:lnTo>
                  <a:pt x="0" y="2037167"/>
                </a:lnTo>
                <a:lnTo>
                  <a:pt x="0" y="0"/>
                </a:lnTo>
                <a:lnTo>
                  <a:pt x="2059635" y="0"/>
                </a:lnTo>
                <a:lnTo>
                  <a:pt x="2059635" y="20371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220654" y="26844"/>
            <a:ext cx="2067346" cy="2044793"/>
          </a:xfrm>
          <a:custGeom>
            <a:avLst/>
            <a:gdLst/>
            <a:ahLst/>
            <a:cxnLst/>
            <a:rect r="r" b="b" t="t" l="l"/>
            <a:pathLst>
              <a:path h="2044793" w="2067346">
                <a:moveTo>
                  <a:pt x="0" y="0"/>
                </a:moveTo>
                <a:lnTo>
                  <a:pt x="2067346" y="0"/>
                </a:lnTo>
                <a:lnTo>
                  <a:pt x="2067346" y="2044794"/>
                </a:lnTo>
                <a:lnTo>
                  <a:pt x="0" y="20447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114081" y="2863370"/>
            <a:ext cx="13148748" cy="7389652"/>
          </a:xfrm>
          <a:custGeom>
            <a:avLst/>
            <a:gdLst/>
            <a:ahLst/>
            <a:cxnLst/>
            <a:rect r="r" b="b" t="t" l="l"/>
            <a:pathLst>
              <a:path h="7389652" w="13148748">
                <a:moveTo>
                  <a:pt x="0" y="0"/>
                </a:moveTo>
                <a:lnTo>
                  <a:pt x="13148748" y="0"/>
                </a:lnTo>
                <a:lnTo>
                  <a:pt x="13148748" y="7389652"/>
                </a:lnTo>
                <a:lnTo>
                  <a:pt x="0" y="73896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420" t="0" r="-342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5393" y="3593875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7"/>
                </a:lnTo>
                <a:lnTo>
                  <a:pt x="0" y="671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0" y="2863370"/>
            <a:ext cx="5496417" cy="1066069"/>
            <a:chOff x="0" y="0"/>
            <a:chExt cx="2829913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829913" cy="548881"/>
            </a:xfrm>
            <a:custGeom>
              <a:avLst/>
              <a:gdLst/>
              <a:ahLst/>
              <a:cxnLst/>
              <a:rect r="r" b="b" t="t" l="l"/>
              <a:pathLst>
                <a:path h="548881" w="2829913">
                  <a:moveTo>
                    <a:pt x="0" y="0"/>
                  </a:moveTo>
                  <a:lnTo>
                    <a:pt x="2829913" y="0"/>
                  </a:lnTo>
                  <a:lnTo>
                    <a:pt x="2829913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2829913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335363" y="3032848"/>
            <a:ext cx="4956732" cy="1232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67"/>
              </a:lnSpc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MULTIPLEXADOR</a:t>
            </a:r>
          </a:p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20906" y="4493602"/>
            <a:ext cx="4893175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multiplexador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7321562" y="9258300"/>
            <a:ext cx="556274" cy="556274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7259300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8683631"/>
            <a:ext cx="1586700" cy="1569391"/>
          </a:xfrm>
          <a:custGeom>
            <a:avLst/>
            <a:gdLst/>
            <a:ahLst/>
            <a:cxnLst/>
            <a:rect r="r" b="b" t="t" l="l"/>
            <a:pathLst>
              <a:path h="1569391" w="1586700">
                <a:moveTo>
                  <a:pt x="1586700" y="1569391"/>
                </a:moveTo>
                <a:lnTo>
                  <a:pt x="0" y="1569391"/>
                </a:lnTo>
                <a:lnTo>
                  <a:pt x="0" y="0"/>
                </a:lnTo>
                <a:lnTo>
                  <a:pt x="1586700" y="0"/>
                </a:lnTo>
                <a:lnTo>
                  <a:pt x="1586700" y="1569391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73625" y="817699"/>
            <a:ext cx="9381182" cy="1253939"/>
          </a:xfrm>
          <a:custGeom>
            <a:avLst/>
            <a:gdLst/>
            <a:ahLst/>
            <a:cxnLst/>
            <a:rect r="r" b="b" t="t" l="l"/>
            <a:pathLst>
              <a:path h="1253939" w="9381182">
                <a:moveTo>
                  <a:pt x="0" y="0"/>
                </a:moveTo>
                <a:lnTo>
                  <a:pt x="9381182" y="0"/>
                </a:lnTo>
                <a:lnTo>
                  <a:pt x="9381182" y="1253939"/>
                </a:lnTo>
                <a:lnTo>
                  <a:pt x="0" y="1253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445255" y="-8398077"/>
            <a:ext cx="1417824" cy="18267665"/>
            <a:chOff x="0" y="0"/>
            <a:chExt cx="373419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3419" cy="4811237"/>
            </a:xfrm>
            <a:custGeom>
              <a:avLst/>
              <a:gdLst/>
              <a:ahLst/>
              <a:cxnLst/>
              <a:rect r="r" b="b" t="t" l="l"/>
              <a:pathLst>
                <a:path h="4811237" w="373419">
                  <a:moveTo>
                    <a:pt x="0" y="0"/>
                  </a:moveTo>
                  <a:lnTo>
                    <a:pt x="373419" y="0"/>
                  </a:lnTo>
                  <a:lnTo>
                    <a:pt x="373419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73419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854538" y="26844"/>
            <a:ext cx="1433462" cy="1417824"/>
          </a:xfrm>
          <a:custGeom>
            <a:avLst/>
            <a:gdLst/>
            <a:ahLst/>
            <a:cxnLst/>
            <a:rect r="r" b="b" t="t" l="l"/>
            <a:pathLst>
              <a:path h="1417824" w="1433462">
                <a:moveTo>
                  <a:pt x="0" y="0"/>
                </a:moveTo>
                <a:lnTo>
                  <a:pt x="1433462" y="0"/>
                </a:lnTo>
                <a:lnTo>
                  <a:pt x="1433462" y="1417824"/>
                </a:lnTo>
                <a:lnTo>
                  <a:pt x="0" y="14178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59672" y="551877"/>
            <a:ext cx="8847885" cy="1303881"/>
            <a:chOff x="0" y="0"/>
            <a:chExt cx="11797180" cy="173850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1797180" cy="1738507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77797"/>
              <a:ext cx="11446067" cy="10831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841"/>
                </a:lnSpc>
              </a:pPr>
              <a:r>
                <a:rPr lang="en-US" sz="4957" spc="485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0335" y="2324968"/>
            <a:ext cx="5376851" cy="1145879"/>
          </a:xfrm>
          <a:custGeom>
            <a:avLst/>
            <a:gdLst/>
            <a:ahLst/>
            <a:cxnLst/>
            <a:rect r="r" b="b" t="t" l="l"/>
            <a:pathLst>
              <a:path h="1145879" w="5376851">
                <a:moveTo>
                  <a:pt x="0" y="0"/>
                </a:moveTo>
                <a:lnTo>
                  <a:pt x="5376851" y="0"/>
                </a:lnTo>
                <a:lnTo>
                  <a:pt x="5376851" y="1145879"/>
                </a:lnTo>
                <a:lnTo>
                  <a:pt x="0" y="1145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7905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28038" y="2324968"/>
            <a:ext cx="5376851" cy="873319"/>
            <a:chOff x="0" y="0"/>
            <a:chExt cx="3379354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379354" cy="548881"/>
            </a:xfrm>
            <a:custGeom>
              <a:avLst/>
              <a:gdLst/>
              <a:ahLst/>
              <a:cxnLst/>
              <a:rect r="r" b="b" t="t" l="l"/>
              <a:pathLst>
                <a:path h="548881" w="3379354">
                  <a:moveTo>
                    <a:pt x="0" y="0"/>
                  </a:moveTo>
                  <a:lnTo>
                    <a:pt x="3379354" y="0"/>
                  </a:lnTo>
                  <a:lnTo>
                    <a:pt x="3379354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3379354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837082" y="2071638"/>
            <a:ext cx="11180139" cy="8181385"/>
          </a:xfrm>
          <a:custGeom>
            <a:avLst/>
            <a:gdLst/>
            <a:ahLst/>
            <a:cxnLst/>
            <a:rect r="r" b="b" t="t" l="l"/>
            <a:pathLst>
              <a:path h="8181385" w="11180139">
                <a:moveTo>
                  <a:pt x="0" y="0"/>
                </a:moveTo>
                <a:lnTo>
                  <a:pt x="11180139" y="0"/>
                </a:lnTo>
                <a:lnTo>
                  <a:pt x="11180139" y="8181384"/>
                </a:lnTo>
                <a:lnTo>
                  <a:pt x="0" y="81813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61234" y="2286868"/>
            <a:ext cx="5663251" cy="1000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9"/>
              </a:lnSpc>
            </a:pPr>
            <a:r>
              <a:rPr lang="en-US" sz="2949" spc="289">
                <a:solidFill>
                  <a:srgbClr val="231F20"/>
                </a:solidFill>
                <a:latin typeface="DM Sans Bold"/>
              </a:rPr>
              <a:t>UNIDADE DE CONTROLE</a:t>
            </a:r>
          </a:p>
          <a:p>
            <a:pPr marL="0" indent="0" lvl="0">
              <a:lnSpc>
                <a:spcPts val="406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8038" y="3908997"/>
            <a:ext cx="4893175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UC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719703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615394" y="3799729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500001" y="3069223"/>
            <a:ext cx="3628896" cy="1066069"/>
            <a:chOff x="0" y="0"/>
            <a:chExt cx="1868391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4631039" y="2607565"/>
            <a:ext cx="13380834" cy="7679435"/>
          </a:xfrm>
          <a:custGeom>
            <a:avLst/>
            <a:gdLst/>
            <a:ahLst/>
            <a:cxnLst/>
            <a:rect r="r" b="b" t="t" l="l"/>
            <a:pathLst>
              <a:path h="7679435" w="13380834">
                <a:moveTo>
                  <a:pt x="0" y="0"/>
                </a:moveTo>
                <a:lnTo>
                  <a:pt x="13380834" y="0"/>
                </a:lnTo>
                <a:lnTo>
                  <a:pt x="13380834" y="7679435"/>
                </a:lnTo>
                <a:lnTo>
                  <a:pt x="0" y="76794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835363" y="3271931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MEM. RAM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0906" y="4493602"/>
            <a:ext cx="4410133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memória RAM 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719703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444932" y="3495173"/>
            <a:ext cx="6151930" cy="882047"/>
          </a:xfrm>
          <a:custGeom>
            <a:avLst/>
            <a:gdLst/>
            <a:ahLst/>
            <a:cxnLst/>
            <a:rect r="r" b="b" t="t" l="l"/>
            <a:pathLst>
              <a:path h="882047" w="6151930">
                <a:moveTo>
                  <a:pt x="0" y="0"/>
                </a:moveTo>
                <a:lnTo>
                  <a:pt x="6151930" y="0"/>
                </a:lnTo>
                <a:lnTo>
                  <a:pt x="6151930" y="882047"/>
                </a:lnTo>
                <a:lnTo>
                  <a:pt x="0" y="8820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08" r="0" b="-139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212508" y="2607565"/>
            <a:ext cx="12075492" cy="7811498"/>
          </a:xfrm>
          <a:custGeom>
            <a:avLst/>
            <a:gdLst/>
            <a:ahLst/>
            <a:cxnLst/>
            <a:rect r="r" b="b" t="t" l="l"/>
            <a:pathLst>
              <a:path h="7811498" w="12075492">
                <a:moveTo>
                  <a:pt x="0" y="0"/>
                </a:moveTo>
                <a:lnTo>
                  <a:pt x="12075492" y="0"/>
                </a:lnTo>
                <a:lnTo>
                  <a:pt x="12075492" y="7811498"/>
                </a:lnTo>
                <a:lnTo>
                  <a:pt x="0" y="78114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-416587" y="3046165"/>
            <a:ext cx="6246763" cy="876122"/>
            <a:chOff x="0" y="0"/>
            <a:chExt cx="3913532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913532" cy="548881"/>
            </a:xfrm>
            <a:custGeom>
              <a:avLst/>
              <a:gdLst/>
              <a:ahLst/>
              <a:cxnLst/>
              <a:rect r="r" b="b" t="t" l="l"/>
              <a:pathLst>
                <a:path h="548881" w="3913532">
                  <a:moveTo>
                    <a:pt x="0" y="0"/>
                  </a:moveTo>
                  <a:lnTo>
                    <a:pt x="3913532" y="0"/>
                  </a:lnTo>
                  <a:lnTo>
                    <a:pt x="3913532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3913532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71160" y="3053145"/>
            <a:ext cx="5312661" cy="442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72"/>
              </a:lnSpc>
              <a:spcBef>
                <a:spcPct val="0"/>
              </a:spcBef>
            </a:pPr>
            <a:r>
              <a:rPr lang="en-US" sz="2661" spc="260">
                <a:solidFill>
                  <a:srgbClr val="231F20"/>
                </a:solidFill>
                <a:latin typeface="DM Sans Bold"/>
              </a:rPr>
              <a:t>BANCO DE REGISTRADORES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2855" y="4787245"/>
            <a:ext cx="5609270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código do Banco de registradores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7278350" y="9258300"/>
            <a:ext cx="556274" cy="556274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721608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8391227" y="-8358566"/>
            <a:ext cx="1525881" cy="18267665"/>
            <a:chOff x="0" y="0"/>
            <a:chExt cx="401878" cy="48112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1878" cy="4811237"/>
            </a:xfrm>
            <a:custGeom>
              <a:avLst/>
              <a:gdLst/>
              <a:ahLst/>
              <a:cxnLst/>
              <a:rect r="r" b="b" t="t" l="l"/>
              <a:pathLst>
                <a:path h="4811237" w="401878">
                  <a:moveTo>
                    <a:pt x="0" y="0"/>
                  </a:moveTo>
                  <a:lnTo>
                    <a:pt x="401878" y="0"/>
                  </a:lnTo>
                  <a:lnTo>
                    <a:pt x="401878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01878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28904" y="737592"/>
            <a:ext cx="9752965" cy="994747"/>
          </a:xfrm>
          <a:custGeom>
            <a:avLst/>
            <a:gdLst/>
            <a:ahLst/>
            <a:cxnLst/>
            <a:rect r="r" b="b" t="t" l="l"/>
            <a:pathLst>
              <a:path h="994747" w="9752965">
                <a:moveTo>
                  <a:pt x="0" y="0"/>
                </a:moveTo>
                <a:lnTo>
                  <a:pt x="9752965" y="0"/>
                </a:lnTo>
                <a:lnTo>
                  <a:pt x="9752965" y="994747"/>
                </a:lnTo>
                <a:lnTo>
                  <a:pt x="0" y="9947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9808" r="0" b="-383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432509" y="96399"/>
            <a:ext cx="11758689" cy="1187544"/>
            <a:chOff x="0" y="0"/>
            <a:chExt cx="15678252" cy="1583392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1375332" y="0"/>
              <a:ext cx="12835578" cy="1583392"/>
              <a:chOff x="0" y="0"/>
              <a:chExt cx="4574216" cy="564274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4574216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4574216">
                    <a:moveTo>
                      <a:pt x="0" y="0"/>
                    </a:moveTo>
                    <a:lnTo>
                      <a:pt x="4574216" y="0"/>
                    </a:lnTo>
                    <a:lnTo>
                      <a:pt x="4574216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19050"/>
                <a:ext cx="4574216" cy="58332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246212"/>
              <a:ext cx="15678252" cy="9933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31"/>
                </a:lnSpc>
              </a:pPr>
              <a:r>
                <a:rPr lang="en-US" sz="4515" spc="442">
                  <a:solidFill>
                    <a:srgbClr val="231F20"/>
                  </a:solidFill>
                  <a:latin typeface="Oswald Bold"/>
                </a:rPr>
                <a:t>MAPA GERAL DO INSALUBYTE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20335" y="1839414"/>
            <a:ext cx="18267665" cy="8447586"/>
          </a:xfrm>
          <a:custGeom>
            <a:avLst/>
            <a:gdLst/>
            <a:ahLst/>
            <a:cxnLst/>
            <a:rect r="r" b="b" t="t" l="l"/>
            <a:pathLst>
              <a:path h="8447586" w="18267665">
                <a:moveTo>
                  <a:pt x="0" y="0"/>
                </a:moveTo>
                <a:lnTo>
                  <a:pt x="18267665" y="0"/>
                </a:lnTo>
                <a:lnTo>
                  <a:pt x="18267665" y="8447586"/>
                </a:lnTo>
                <a:lnTo>
                  <a:pt x="0" y="84475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" t="0" r="-1161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066213" y="4957445"/>
            <a:ext cx="155575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231F20"/>
                </a:solidFill>
                <a:latin typeface="Open Sauce"/>
              </a:rPr>
              <a:t>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719703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8542848" y="-8510187"/>
            <a:ext cx="1222639" cy="18267665"/>
            <a:chOff x="0" y="0"/>
            <a:chExt cx="322012" cy="48112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2012" cy="4811237"/>
            </a:xfrm>
            <a:custGeom>
              <a:avLst/>
              <a:gdLst/>
              <a:ahLst/>
              <a:cxnLst/>
              <a:rect r="r" b="b" t="t" l="l"/>
              <a:pathLst>
                <a:path h="4811237" w="322012">
                  <a:moveTo>
                    <a:pt x="0" y="0"/>
                  </a:moveTo>
                  <a:lnTo>
                    <a:pt x="322012" y="0"/>
                  </a:lnTo>
                  <a:lnTo>
                    <a:pt x="322012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22012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-5721"/>
            <a:ext cx="14593489" cy="10292721"/>
          </a:xfrm>
          <a:custGeom>
            <a:avLst/>
            <a:gdLst/>
            <a:ahLst/>
            <a:cxnLst/>
            <a:rect r="r" b="b" t="t" l="l"/>
            <a:pathLst>
              <a:path h="10292721" w="14593489">
                <a:moveTo>
                  <a:pt x="0" y="0"/>
                </a:moveTo>
                <a:lnTo>
                  <a:pt x="14593489" y="0"/>
                </a:lnTo>
                <a:lnTo>
                  <a:pt x="14593489" y="10292721"/>
                </a:lnTo>
                <a:lnTo>
                  <a:pt x="0" y="102927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629" t="0" r="-12817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373805" y="341350"/>
            <a:ext cx="4647495" cy="1480926"/>
          </a:xfrm>
          <a:custGeom>
            <a:avLst/>
            <a:gdLst/>
            <a:ahLst/>
            <a:cxnLst/>
            <a:rect r="r" b="b" t="t" l="l"/>
            <a:pathLst>
              <a:path h="1480926" w="4647495">
                <a:moveTo>
                  <a:pt x="0" y="0"/>
                </a:moveTo>
                <a:lnTo>
                  <a:pt x="4647495" y="0"/>
                </a:lnTo>
                <a:lnTo>
                  <a:pt x="4647495" y="1480926"/>
                </a:lnTo>
                <a:lnTo>
                  <a:pt x="0" y="14809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6057" t="-50945" r="-47481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3373805" y="240446"/>
            <a:ext cx="4647495" cy="1187544"/>
            <a:chOff x="0" y="0"/>
            <a:chExt cx="2208304" cy="56427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08304" cy="564274"/>
            </a:xfrm>
            <a:custGeom>
              <a:avLst/>
              <a:gdLst/>
              <a:ahLst/>
              <a:cxnLst/>
              <a:rect r="r" b="b" t="t" l="l"/>
              <a:pathLst>
                <a:path h="564274" w="2208304">
                  <a:moveTo>
                    <a:pt x="0" y="0"/>
                  </a:moveTo>
                  <a:lnTo>
                    <a:pt x="2208304" y="0"/>
                  </a:lnTo>
                  <a:lnTo>
                    <a:pt x="2208304" y="564274"/>
                  </a:lnTo>
                  <a:lnTo>
                    <a:pt x="0" y="564274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2208304" cy="583324"/>
            </a:xfrm>
            <a:prstGeom prst="rect">
              <a:avLst/>
            </a:prstGeom>
          </p:spPr>
          <p:txBody>
            <a:bodyPr anchor="ctr" rtlCol="false" tIns="40962" lIns="40962" bIns="40962" rIns="40962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095675" y="5863590"/>
            <a:ext cx="472440" cy="251460"/>
            <a:chOff x="0" y="0"/>
            <a:chExt cx="124429" cy="6622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429" cy="66228"/>
            </a:xfrm>
            <a:custGeom>
              <a:avLst/>
              <a:gdLst/>
              <a:ahLst/>
              <a:cxnLst/>
              <a:rect r="r" b="b" t="t" l="l"/>
              <a:pathLst>
                <a:path h="66228" w="124429">
                  <a:moveTo>
                    <a:pt x="0" y="0"/>
                  </a:moveTo>
                  <a:lnTo>
                    <a:pt x="124429" y="0"/>
                  </a:lnTo>
                  <a:lnTo>
                    <a:pt x="124429" y="66228"/>
                  </a:lnTo>
                  <a:lnTo>
                    <a:pt x="0" y="662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24429" cy="8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373805" y="265150"/>
            <a:ext cx="3885495" cy="76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31"/>
              </a:lnSpc>
            </a:pPr>
            <a:r>
              <a:rPr lang="en-US" sz="4515" spc="442">
                <a:solidFill>
                  <a:srgbClr val="231F20"/>
                </a:solidFill>
                <a:latin typeface="Oswald Bold"/>
              </a:rPr>
              <a:t>DATAPATH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72087" y="5979160"/>
            <a:ext cx="319617" cy="135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"/>
              </a:lnSpc>
              <a:spcBef>
                <a:spcPct val="0"/>
              </a:spcBef>
            </a:pPr>
            <a:r>
              <a:rPr lang="en-US" sz="799">
                <a:solidFill>
                  <a:srgbClr val="231F20"/>
                </a:solidFill>
                <a:latin typeface="Open Sauce"/>
              </a:rPr>
              <a:t>16 bits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719703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1461" y="115029"/>
            <a:ext cx="4296549" cy="9862488"/>
            <a:chOff x="0" y="0"/>
            <a:chExt cx="1131601" cy="25975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97528"/>
            </a:xfrm>
            <a:custGeom>
              <a:avLst/>
              <a:gdLst/>
              <a:ahLst/>
              <a:cxnLst/>
              <a:rect r="r" b="b" t="t" l="l"/>
              <a:pathLst>
                <a:path h="2597528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97528"/>
                  </a:lnTo>
                  <a:lnTo>
                    <a:pt x="0" y="2597528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6165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1433531"/>
            <a:ext cx="5303711" cy="561667"/>
          </a:xfrm>
          <a:custGeom>
            <a:avLst/>
            <a:gdLst/>
            <a:ahLst/>
            <a:cxnLst/>
            <a:rect r="r" b="b" t="t" l="l"/>
            <a:pathLst>
              <a:path h="561667" w="5303711">
                <a:moveTo>
                  <a:pt x="0" y="0"/>
                </a:moveTo>
                <a:lnTo>
                  <a:pt x="5303711" y="0"/>
                </a:lnTo>
                <a:lnTo>
                  <a:pt x="5303711" y="561667"/>
                </a:lnTo>
                <a:lnTo>
                  <a:pt x="0" y="5616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151461" y="115029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8" y="0"/>
                </a:lnTo>
                <a:lnTo>
                  <a:pt x="4296548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132176" y="347763"/>
            <a:ext cx="5336361" cy="1361874"/>
            <a:chOff x="0" y="0"/>
            <a:chExt cx="1405461" cy="3586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05461" cy="358683"/>
            </a:xfrm>
            <a:custGeom>
              <a:avLst/>
              <a:gdLst/>
              <a:ahLst/>
              <a:cxnLst/>
              <a:rect r="r" b="b" t="t" l="l"/>
              <a:pathLst>
                <a:path h="358683" w="1405461">
                  <a:moveTo>
                    <a:pt x="0" y="0"/>
                  </a:moveTo>
                  <a:lnTo>
                    <a:pt x="1405461" y="0"/>
                  </a:lnTo>
                  <a:lnTo>
                    <a:pt x="1405461" y="358683"/>
                  </a:lnTo>
                  <a:lnTo>
                    <a:pt x="0" y="3586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405461" cy="377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880242" y="0"/>
            <a:ext cx="2407758" cy="10287000"/>
            <a:chOff x="0" y="0"/>
            <a:chExt cx="634142" cy="27093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228386" y="1433531"/>
            <a:ext cx="5303711" cy="561667"/>
          </a:xfrm>
          <a:custGeom>
            <a:avLst/>
            <a:gdLst/>
            <a:ahLst/>
            <a:cxnLst/>
            <a:rect r="r" b="b" t="t" l="l"/>
            <a:pathLst>
              <a:path h="561667" w="5303711">
                <a:moveTo>
                  <a:pt x="0" y="0"/>
                </a:moveTo>
                <a:lnTo>
                  <a:pt x="5303711" y="0"/>
                </a:lnTo>
                <a:lnTo>
                  <a:pt x="5303711" y="561667"/>
                </a:lnTo>
                <a:lnTo>
                  <a:pt x="0" y="5616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2951639" y="347763"/>
            <a:ext cx="5336361" cy="1361874"/>
            <a:chOff x="0" y="0"/>
            <a:chExt cx="1405461" cy="35868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05461" cy="358683"/>
            </a:xfrm>
            <a:custGeom>
              <a:avLst/>
              <a:gdLst/>
              <a:ahLst/>
              <a:cxnLst/>
              <a:rect r="r" b="b" t="t" l="l"/>
              <a:pathLst>
                <a:path h="358683" w="1405461">
                  <a:moveTo>
                    <a:pt x="0" y="0"/>
                  </a:moveTo>
                  <a:lnTo>
                    <a:pt x="1405461" y="0"/>
                  </a:lnTo>
                  <a:lnTo>
                    <a:pt x="1405461" y="358683"/>
                  </a:lnTo>
                  <a:lnTo>
                    <a:pt x="0" y="3586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405461" cy="377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-5400000">
            <a:off x="15899162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32176" y="1827772"/>
            <a:ext cx="10968003" cy="8327350"/>
          </a:xfrm>
          <a:custGeom>
            <a:avLst/>
            <a:gdLst/>
            <a:ahLst/>
            <a:cxnLst/>
            <a:rect r="r" b="b" t="t" l="l"/>
            <a:pathLst>
              <a:path h="8327350" w="10968003">
                <a:moveTo>
                  <a:pt x="0" y="0"/>
                </a:moveTo>
                <a:lnTo>
                  <a:pt x="10968003" y="0"/>
                </a:lnTo>
                <a:lnTo>
                  <a:pt x="10968003" y="8327350"/>
                </a:lnTo>
                <a:lnTo>
                  <a:pt x="0" y="83273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185838"/>
            <a:ext cx="5271070" cy="1528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76"/>
              </a:lnSpc>
              <a:spcBef>
                <a:spcPct val="0"/>
              </a:spcBef>
            </a:pPr>
            <a:r>
              <a:rPr lang="en-US" sz="8968" spc="878">
                <a:solidFill>
                  <a:srgbClr val="231F20"/>
                </a:solidFill>
                <a:latin typeface="Oswald Bold"/>
              </a:rPr>
              <a:t>TESTES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600949" y="458040"/>
            <a:ext cx="5271070" cy="1088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416"/>
              </a:lnSpc>
              <a:spcBef>
                <a:spcPct val="0"/>
              </a:spcBef>
            </a:pPr>
            <a:r>
              <a:rPr lang="en-US" sz="3200" spc="313">
                <a:solidFill>
                  <a:srgbClr val="231F20"/>
                </a:solidFill>
                <a:latin typeface="Oswald"/>
              </a:rPr>
              <a:t>EXEMPLO DO CÓDIGO FIBONACCI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719703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83994" y="3968004"/>
            <a:ext cx="556274" cy="556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460194" y="5153979"/>
            <a:ext cx="556274" cy="55627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460194" y="6235004"/>
            <a:ext cx="556274" cy="556274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8" id="8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46115" y="848038"/>
            <a:ext cx="14554219" cy="2437807"/>
          </a:xfrm>
          <a:custGeom>
            <a:avLst/>
            <a:gdLst/>
            <a:ahLst/>
            <a:cxnLst/>
            <a:rect r="r" b="b" t="t" l="l"/>
            <a:pathLst>
              <a:path h="2437807" w="14554219">
                <a:moveTo>
                  <a:pt x="0" y="0"/>
                </a:moveTo>
                <a:lnTo>
                  <a:pt x="14554218" y="0"/>
                </a:lnTo>
                <a:lnTo>
                  <a:pt x="14554218" y="2437807"/>
                </a:lnTo>
                <a:lnTo>
                  <a:pt x="0" y="24378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005" t="-48581" r="-13005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346115" y="945319"/>
            <a:ext cx="14554219" cy="1426126"/>
            <a:chOff x="0" y="0"/>
            <a:chExt cx="19405625" cy="190150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9405625" cy="1901501"/>
              <a:chOff x="0" y="0"/>
              <a:chExt cx="5758651" cy="564274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5758651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5758651">
                    <a:moveTo>
                      <a:pt x="0" y="0"/>
                    </a:moveTo>
                    <a:lnTo>
                      <a:pt x="5758651" y="0"/>
                    </a:lnTo>
                    <a:lnTo>
                      <a:pt x="5758651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9525"/>
                <a:ext cx="5758651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0" y="291936"/>
              <a:ext cx="18828066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CARACTERISTICAS DO PROCESSADOR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4480379" y="3806699"/>
            <a:ext cx="10419954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2"/>
              </a:lnSpc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Processador 16 bit, 65 536 linhas de código em um programa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460194" y="3937758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480379" y="5007086"/>
            <a:ext cx="6562363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16 bits de espaço na memória RAM;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41901" y="5149961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480379" y="6076909"/>
            <a:ext cx="52765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16 registradores disponíveis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41901" y="6230987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3460194" y="7316030"/>
            <a:ext cx="556274" cy="556274"/>
            <a:chOff x="0" y="0"/>
            <a:chExt cx="6350000" cy="63500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3541901" y="731201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547054" y="7087430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O J realiza um salto de 4095 linhas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7231952" y="9458725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17341007" y="925428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30309" y="3439331"/>
            <a:ext cx="556274" cy="556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430309" y="4361536"/>
            <a:ext cx="556274" cy="55627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2430309" y="6205947"/>
            <a:ext cx="556274" cy="556274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2430309" y="5283742"/>
            <a:ext cx="556274" cy="556274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10800000">
            <a:off x="20335" y="81979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6" y="0"/>
                </a:lnTo>
                <a:lnTo>
                  <a:pt x="2112096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56282" y="1428569"/>
            <a:ext cx="8797885" cy="1374661"/>
          </a:xfrm>
          <a:custGeom>
            <a:avLst/>
            <a:gdLst/>
            <a:ahLst/>
            <a:cxnLst/>
            <a:rect r="r" b="b" t="t" l="l"/>
            <a:pathLst>
              <a:path h="1374661" w="8797885">
                <a:moveTo>
                  <a:pt x="0" y="0"/>
                </a:moveTo>
                <a:lnTo>
                  <a:pt x="8797885" y="0"/>
                </a:lnTo>
                <a:lnTo>
                  <a:pt x="8797885" y="1374662"/>
                </a:lnTo>
                <a:lnTo>
                  <a:pt x="0" y="13746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10" t="-27186" r="-31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346115" y="945319"/>
            <a:ext cx="8808053" cy="1426126"/>
            <a:chOff x="0" y="0"/>
            <a:chExt cx="11744070" cy="1901501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1744070" cy="1901501"/>
              <a:chOff x="0" y="0"/>
              <a:chExt cx="3485072" cy="564274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3485072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485072">
                    <a:moveTo>
                      <a:pt x="0" y="0"/>
                    </a:moveTo>
                    <a:lnTo>
                      <a:pt x="3485072" y="0"/>
                    </a:lnTo>
                    <a:lnTo>
                      <a:pt x="3485072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9525"/>
                <a:ext cx="3485072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0" y="291936"/>
              <a:ext cx="11394538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REFERÊNCIAS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450494" y="3278025"/>
            <a:ext cx="13167026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2"/>
              </a:lnSpc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https://www.fpga4student.com/2017/09/vhdl-code-for-mips-processor.html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12016" y="3435313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450494" y="4201836"/>
            <a:ext cx="1074142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https://allaboutfpga.com/vhdl-code-flipflop-d-t-jk-sr/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512016" y="4357519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450494" y="6049457"/>
            <a:ext cx="14837506" cy="1458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https://github.com/nataliaalmada/AOC_2GabrielENatalia_UFRR_2022/blob/main/Componentes/MemoriaRAM.vhd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512016" y="6201930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450494" y="5125647"/>
            <a:ext cx="14540562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https://github.com/ed-henrique/8-bit-CPU/blob/main/CPU_EK/SOMADOR_8BITS.vhd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512016" y="5279724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17197038" y="9254282"/>
            <a:ext cx="618535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20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57696" y="1614035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71351" y="237632"/>
            <a:ext cx="10096603" cy="1948998"/>
            <a:chOff x="0" y="0"/>
            <a:chExt cx="3868445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-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820676" y="3660086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10" y="0"/>
                </a:lnTo>
                <a:lnTo>
                  <a:pt x="3398110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705283" y="2929580"/>
            <a:ext cx="3628896" cy="1066069"/>
            <a:chOff x="0" y="0"/>
            <a:chExt cx="1868391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505278" y="4347696"/>
            <a:ext cx="7072345" cy="1984819"/>
          </a:xfrm>
          <a:custGeom>
            <a:avLst/>
            <a:gdLst/>
            <a:ahLst/>
            <a:cxnLst/>
            <a:rect r="r" b="b" t="t" l="l"/>
            <a:pathLst>
              <a:path h="1984819" w="7072345">
                <a:moveTo>
                  <a:pt x="0" y="0"/>
                </a:moveTo>
                <a:lnTo>
                  <a:pt x="7072345" y="0"/>
                </a:lnTo>
                <a:lnTo>
                  <a:pt x="7072345" y="1984820"/>
                </a:lnTo>
                <a:lnTo>
                  <a:pt x="0" y="19848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028700" y="391774"/>
            <a:ext cx="9739253" cy="122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74"/>
              </a:lnSpc>
            </a:pPr>
            <a:r>
              <a:rPr lang="en-US" sz="7300" spc="715">
                <a:solidFill>
                  <a:srgbClr val="231F20"/>
                </a:solidFill>
                <a:latin typeface="Oswald Bold"/>
              </a:rPr>
              <a:t>TIPO DE INSTRUÇÕES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13501" y="3132288"/>
            <a:ext cx="5307502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Tipo R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5400000">
            <a:off x="13662994" y="237632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9" y="0"/>
                </a:lnTo>
                <a:lnTo>
                  <a:pt x="4296549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2540776" y="6633920"/>
            <a:ext cx="10327649" cy="830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11"/>
              </a:lnSpc>
              <a:buFont typeface="Arial"/>
              <a:buChar char="•"/>
            </a:pPr>
            <a:r>
              <a:rPr lang="en-US" sz="2400" spc="235">
                <a:solidFill>
                  <a:srgbClr val="231F20"/>
                </a:solidFill>
                <a:latin typeface="DM Sans"/>
              </a:rPr>
              <a:t>Este formato aborda instruções instruções baseadas em operações aritméticas, como add, sub e mult.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7341007" y="925428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23930" y="3512440"/>
            <a:ext cx="556274" cy="556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423930" y="4339888"/>
            <a:ext cx="556274" cy="55627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423930" y="5200961"/>
            <a:ext cx="556274" cy="556274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8" id="8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423930" y="6128710"/>
            <a:ext cx="556274" cy="556274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4444116" y="3341252"/>
            <a:ext cx="10419954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2"/>
              </a:lnSpc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ULA or ALU e Branch Helper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05638" y="3508423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444116" y="4192995"/>
            <a:ext cx="13843884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Somador, PC, Divisor de instruções, Extensor de sinal 4x16 bits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05638" y="4335870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444116" y="5042866"/>
            <a:ext cx="52765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Unidade de controle UC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505638" y="5196944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505638" y="612469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510791" y="5995166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Memória RAM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3423930" y="7008639"/>
            <a:ext cx="556274" cy="556274"/>
            <a:chOff x="0" y="0"/>
            <a:chExt cx="6350000" cy="63500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3505638" y="700462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5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510791" y="6875095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Banco de registradores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3423930" y="7860188"/>
            <a:ext cx="556274" cy="556274"/>
            <a:chOff x="0" y="0"/>
            <a:chExt cx="6350000" cy="63500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3505638" y="7856171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6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510791" y="7726644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Multiplexador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9" id="39"/>
          <p:cNvSpPr txBox="true"/>
          <p:nvPr/>
        </p:nvSpPr>
        <p:spPr>
          <a:xfrm rot="0">
            <a:off x="17341007" y="925428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04262" y="1323268"/>
            <a:ext cx="6985174" cy="739736"/>
          </a:xfrm>
          <a:custGeom>
            <a:avLst/>
            <a:gdLst/>
            <a:ahLst/>
            <a:cxnLst/>
            <a:rect r="r" b="b" t="t" l="l"/>
            <a:pathLst>
              <a:path h="739736" w="6985174">
                <a:moveTo>
                  <a:pt x="0" y="0"/>
                </a:moveTo>
                <a:lnTo>
                  <a:pt x="6985174" y="0"/>
                </a:lnTo>
                <a:lnTo>
                  <a:pt x="6985174" y="739736"/>
                </a:lnTo>
                <a:lnTo>
                  <a:pt x="0" y="739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57284" y="337474"/>
            <a:ext cx="7231291" cy="1395893"/>
            <a:chOff x="0" y="0"/>
            <a:chExt cx="3868445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-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802788" y="2671136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10" y="0"/>
                </a:lnTo>
                <a:lnTo>
                  <a:pt x="3398110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713221" y="1940630"/>
            <a:ext cx="3628896" cy="1066069"/>
            <a:chOff x="0" y="0"/>
            <a:chExt cx="1868391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5400000">
            <a:off x="13662994" y="237632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9" y="0"/>
                </a:lnTo>
                <a:lnTo>
                  <a:pt x="4296549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3164607" y="3464635"/>
            <a:ext cx="14541273" cy="6443084"/>
          </a:xfrm>
          <a:custGeom>
            <a:avLst/>
            <a:gdLst/>
            <a:ahLst/>
            <a:cxnLst/>
            <a:rect r="r" b="b" t="t" l="l"/>
            <a:pathLst>
              <a:path h="6443084" w="14541273">
                <a:moveTo>
                  <a:pt x="0" y="0"/>
                </a:moveTo>
                <a:lnTo>
                  <a:pt x="14541273" y="0"/>
                </a:lnTo>
                <a:lnTo>
                  <a:pt x="14541273" y="6443085"/>
                </a:lnTo>
                <a:lnTo>
                  <a:pt x="0" y="64430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713221" y="444010"/>
            <a:ext cx="6975353" cy="87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5228" spc="512">
                <a:solidFill>
                  <a:srgbClr val="231F20"/>
                </a:solidFill>
                <a:latin typeface="Oswald Bold"/>
              </a:rPr>
              <a:t>COMPONENTES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21438" y="2143338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PC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342117" y="2642561"/>
            <a:ext cx="543177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somador 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7341007" y="925428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04262" y="1323268"/>
            <a:ext cx="6985174" cy="739736"/>
          </a:xfrm>
          <a:custGeom>
            <a:avLst/>
            <a:gdLst/>
            <a:ahLst/>
            <a:cxnLst/>
            <a:rect r="r" b="b" t="t" l="l"/>
            <a:pathLst>
              <a:path h="739736" w="6985174">
                <a:moveTo>
                  <a:pt x="0" y="0"/>
                </a:moveTo>
                <a:lnTo>
                  <a:pt x="6985174" y="0"/>
                </a:lnTo>
                <a:lnTo>
                  <a:pt x="6985174" y="739736"/>
                </a:lnTo>
                <a:lnTo>
                  <a:pt x="0" y="739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57284" y="337474"/>
            <a:ext cx="7231291" cy="1395893"/>
            <a:chOff x="0" y="0"/>
            <a:chExt cx="3868445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-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828614" y="2793509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713221" y="2063004"/>
            <a:ext cx="3628896" cy="1066069"/>
            <a:chOff x="0" y="0"/>
            <a:chExt cx="1868391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5400000">
            <a:off x="13662994" y="237632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9" y="0"/>
                </a:lnTo>
                <a:lnTo>
                  <a:pt x="4296549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5598020" y="2063004"/>
            <a:ext cx="11661280" cy="8083143"/>
          </a:xfrm>
          <a:custGeom>
            <a:avLst/>
            <a:gdLst/>
            <a:ahLst/>
            <a:cxnLst/>
            <a:rect r="r" b="b" t="t" l="l"/>
            <a:pathLst>
              <a:path h="8083143" w="11661280">
                <a:moveTo>
                  <a:pt x="0" y="0"/>
                </a:moveTo>
                <a:lnTo>
                  <a:pt x="11661280" y="0"/>
                </a:lnTo>
                <a:lnTo>
                  <a:pt x="11661280" y="8083142"/>
                </a:lnTo>
                <a:lnTo>
                  <a:pt x="0" y="80831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713221" y="444010"/>
            <a:ext cx="6975353" cy="87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5228" spc="512">
                <a:solidFill>
                  <a:srgbClr val="231F20"/>
                </a:solidFill>
                <a:latin typeface="Oswald Bold"/>
              </a:rPr>
              <a:t>COMPONENTES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21438" y="2265711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SOMADOR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3921" y="4185391"/>
            <a:ext cx="4893175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somador 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7341007" y="925428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04262" y="1323268"/>
            <a:ext cx="6985174" cy="739736"/>
          </a:xfrm>
          <a:custGeom>
            <a:avLst/>
            <a:gdLst/>
            <a:ahLst/>
            <a:cxnLst/>
            <a:rect r="r" b="b" t="t" l="l"/>
            <a:pathLst>
              <a:path h="739736" w="6985174">
                <a:moveTo>
                  <a:pt x="0" y="0"/>
                </a:moveTo>
                <a:lnTo>
                  <a:pt x="6985174" y="0"/>
                </a:lnTo>
                <a:lnTo>
                  <a:pt x="6985174" y="739736"/>
                </a:lnTo>
                <a:lnTo>
                  <a:pt x="0" y="739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57284" y="337474"/>
            <a:ext cx="7231291" cy="1395893"/>
            <a:chOff x="0" y="0"/>
            <a:chExt cx="3868445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-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713221" y="2600828"/>
            <a:ext cx="6460822" cy="1056488"/>
          </a:xfrm>
          <a:custGeom>
            <a:avLst/>
            <a:gdLst/>
            <a:ahLst/>
            <a:cxnLst/>
            <a:rect r="r" b="b" t="t" l="l"/>
            <a:pathLst>
              <a:path h="1056488" w="6460822">
                <a:moveTo>
                  <a:pt x="0" y="0"/>
                </a:moveTo>
                <a:lnTo>
                  <a:pt x="6460822" y="0"/>
                </a:lnTo>
                <a:lnTo>
                  <a:pt x="6460822" y="1056488"/>
                </a:lnTo>
                <a:lnTo>
                  <a:pt x="0" y="1056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258" t="-31065" r="-4258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713221" y="2063004"/>
            <a:ext cx="6975353" cy="1066069"/>
            <a:chOff x="0" y="0"/>
            <a:chExt cx="3591366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591366" cy="548881"/>
            </a:xfrm>
            <a:custGeom>
              <a:avLst/>
              <a:gdLst/>
              <a:ahLst/>
              <a:cxnLst/>
              <a:rect r="r" b="b" t="t" l="l"/>
              <a:pathLst>
                <a:path h="548881" w="3591366">
                  <a:moveTo>
                    <a:pt x="0" y="0"/>
                  </a:moveTo>
                  <a:lnTo>
                    <a:pt x="3591366" y="0"/>
                  </a:lnTo>
                  <a:lnTo>
                    <a:pt x="3591366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3591366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5400000">
            <a:off x="13662994" y="237632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9" y="0"/>
                </a:lnTo>
                <a:lnTo>
                  <a:pt x="4296549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5473867" y="3386247"/>
            <a:ext cx="12166223" cy="6687108"/>
          </a:xfrm>
          <a:custGeom>
            <a:avLst/>
            <a:gdLst/>
            <a:ahLst/>
            <a:cxnLst/>
            <a:rect r="r" b="b" t="t" l="l"/>
            <a:pathLst>
              <a:path h="6687108" w="12166223">
                <a:moveTo>
                  <a:pt x="0" y="0"/>
                </a:moveTo>
                <a:lnTo>
                  <a:pt x="12166222" y="0"/>
                </a:lnTo>
                <a:lnTo>
                  <a:pt x="12166222" y="6687108"/>
                </a:lnTo>
                <a:lnTo>
                  <a:pt x="0" y="66871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713221" y="444010"/>
            <a:ext cx="6975353" cy="87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5228" spc="512">
                <a:solidFill>
                  <a:srgbClr val="231F20"/>
                </a:solidFill>
                <a:latin typeface="Oswald Bold"/>
              </a:rPr>
              <a:t>COMPONENTES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21438" y="2265711"/>
            <a:ext cx="6867136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DIVISOR DE INSTRUÇÕES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4505606"/>
            <a:ext cx="4445167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divisor  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7341007" y="925428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182" y="1236063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35728" y="3338070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7"/>
                </a:lnTo>
                <a:lnTo>
                  <a:pt x="0" y="671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887578" y="2834193"/>
            <a:ext cx="10066967" cy="7418829"/>
          </a:xfrm>
          <a:custGeom>
            <a:avLst/>
            <a:gdLst/>
            <a:ahLst/>
            <a:cxnLst/>
            <a:rect r="r" b="b" t="t" l="l"/>
            <a:pathLst>
              <a:path h="7418829" w="10066967">
                <a:moveTo>
                  <a:pt x="0" y="0"/>
                </a:moveTo>
                <a:lnTo>
                  <a:pt x="10066967" y="0"/>
                </a:lnTo>
                <a:lnTo>
                  <a:pt x="10066967" y="7418829"/>
                </a:lnTo>
                <a:lnTo>
                  <a:pt x="0" y="74188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20335" y="2607565"/>
            <a:ext cx="8280669" cy="1066069"/>
            <a:chOff x="0" y="0"/>
            <a:chExt cx="4263427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263427" cy="548881"/>
            </a:xfrm>
            <a:custGeom>
              <a:avLst/>
              <a:gdLst/>
              <a:ahLst/>
              <a:cxnLst/>
              <a:rect r="r" b="b" t="t" l="l"/>
              <a:pathLst>
                <a:path h="548881" w="4263427">
                  <a:moveTo>
                    <a:pt x="0" y="0"/>
                  </a:moveTo>
                  <a:lnTo>
                    <a:pt x="4263427" y="0"/>
                  </a:lnTo>
                  <a:lnTo>
                    <a:pt x="4263427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4263427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355697" y="2777043"/>
            <a:ext cx="7945306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EXTENSOR DE SINAL 4x16bits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46115" y="4447347"/>
            <a:ext cx="6254846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do  extensor de sinal 4xbits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7341007" y="925428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9017612"/>
            <a:ext cx="1249036" cy="1235410"/>
          </a:xfrm>
          <a:custGeom>
            <a:avLst/>
            <a:gdLst/>
            <a:ahLst/>
            <a:cxnLst/>
            <a:rect r="r" b="b" t="t" l="l"/>
            <a:pathLst>
              <a:path h="1235410" w="1249036">
                <a:moveTo>
                  <a:pt x="1249036" y="1235410"/>
                </a:moveTo>
                <a:lnTo>
                  <a:pt x="0" y="1235410"/>
                </a:lnTo>
                <a:lnTo>
                  <a:pt x="0" y="0"/>
                </a:lnTo>
                <a:lnTo>
                  <a:pt x="1249036" y="0"/>
                </a:lnTo>
                <a:lnTo>
                  <a:pt x="1249036" y="123541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8584231" y="-8537052"/>
            <a:ext cx="1139873" cy="18267665"/>
            <a:chOff x="0" y="0"/>
            <a:chExt cx="300213" cy="48112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0213" cy="4811237"/>
            </a:xfrm>
            <a:custGeom>
              <a:avLst/>
              <a:gdLst/>
              <a:ahLst/>
              <a:cxnLst/>
              <a:rect r="r" b="b" t="t" l="l"/>
              <a:pathLst>
                <a:path h="4811237" w="300213">
                  <a:moveTo>
                    <a:pt x="0" y="0"/>
                  </a:moveTo>
                  <a:lnTo>
                    <a:pt x="300213" y="0"/>
                  </a:lnTo>
                  <a:lnTo>
                    <a:pt x="300213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00213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37182" y="744398"/>
            <a:ext cx="11169254" cy="1677126"/>
          </a:xfrm>
          <a:custGeom>
            <a:avLst/>
            <a:gdLst/>
            <a:ahLst/>
            <a:cxnLst/>
            <a:rect r="r" b="b" t="t" l="l"/>
            <a:pathLst>
              <a:path h="1677126" w="11169254">
                <a:moveTo>
                  <a:pt x="0" y="0"/>
                </a:moveTo>
                <a:lnTo>
                  <a:pt x="11169254" y="0"/>
                </a:lnTo>
                <a:lnTo>
                  <a:pt x="11169254" y="1677125"/>
                </a:lnTo>
                <a:lnTo>
                  <a:pt x="0" y="16771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23" t="-36816" r="0" b="-1584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135555" y="26844"/>
            <a:ext cx="1152445" cy="1139873"/>
          </a:xfrm>
          <a:custGeom>
            <a:avLst/>
            <a:gdLst/>
            <a:ahLst/>
            <a:cxnLst/>
            <a:rect r="r" b="b" t="t" l="l"/>
            <a:pathLst>
              <a:path h="1139873" w="1152445">
                <a:moveTo>
                  <a:pt x="0" y="0"/>
                </a:moveTo>
                <a:lnTo>
                  <a:pt x="1152445" y="0"/>
                </a:lnTo>
                <a:lnTo>
                  <a:pt x="1152445" y="1139873"/>
                </a:lnTo>
                <a:lnTo>
                  <a:pt x="0" y="11398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46115" y="453654"/>
            <a:ext cx="9677419" cy="1426126"/>
            <a:chOff x="0" y="0"/>
            <a:chExt cx="12903225" cy="1901501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414823" y="3152029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09" y="0"/>
                </a:lnTo>
                <a:lnTo>
                  <a:pt x="3398109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299429" y="2421523"/>
            <a:ext cx="3628896" cy="1066069"/>
            <a:chOff x="0" y="0"/>
            <a:chExt cx="1868391" cy="5488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639225" y="1879780"/>
            <a:ext cx="11072553" cy="8407220"/>
          </a:xfrm>
          <a:custGeom>
            <a:avLst/>
            <a:gdLst/>
            <a:ahLst/>
            <a:cxnLst/>
            <a:rect r="r" b="b" t="t" l="l"/>
            <a:pathLst>
              <a:path h="8407220" w="11072553">
                <a:moveTo>
                  <a:pt x="0" y="0"/>
                </a:moveTo>
                <a:lnTo>
                  <a:pt x="11072553" y="0"/>
                </a:lnTo>
                <a:lnTo>
                  <a:pt x="11072553" y="8407220"/>
                </a:lnTo>
                <a:lnTo>
                  <a:pt x="0" y="84072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34792" y="2624231"/>
            <a:ext cx="3178140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MEM. ROM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0335" y="4327525"/>
            <a:ext cx="4410133" cy="81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231F20"/>
                </a:solidFill>
                <a:latin typeface="Open Sauce"/>
              </a:rPr>
              <a:t>Trecho do código da ROM 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7259300" y="9258300"/>
            <a:ext cx="556274" cy="556274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7341007" y="9254282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DAF1laIAccA</dc:identifier>
  <dcterms:modified xsi:type="dcterms:W3CDTF">2011-08-01T06:04:30Z</dcterms:modified>
  <cp:revision>1</cp:revision>
  <dc:title>AOC - Estrutura e organização de computadores </dc:title>
</cp:coreProperties>
</file>

<file path=docProps/thumbnail.jpeg>
</file>